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31"/>
  </p:notesMasterIdLst>
  <p:handoutMasterIdLst>
    <p:handoutMasterId r:id="rId32"/>
  </p:handoutMasterIdLst>
  <p:sldIdLst>
    <p:sldId id="257" r:id="rId3"/>
    <p:sldId id="261" r:id="rId4"/>
    <p:sldId id="293" r:id="rId5"/>
    <p:sldId id="275" r:id="rId6"/>
    <p:sldId id="294" r:id="rId7"/>
    <p:sldId id="312" r:id="rId8"/>
    <p:sldId id="308" r:id="rId9"/>
    <p:sldId id="314" r:id="rId10"/>
    <p:sldId id="315" r:id="rId11"/>
    <p:sldId id="338" r:id="rId12"/>
    <p:sldId id="337" r:id="rId13"/>
    <p:sldId id="336" r:id="rId14"/>
    <p:sldId id="335" r:id="rId15"/>
    <p:sldId id="331" r:id="rId16"/>
    <p:sldId id="324" r:id="rId17"/>
    <p:sldId id="341" r:id="rId18"/>
    <p:sldId id="323" r:id="rId19"/>
    <p:sldId id="340" r:id="rId20"/>
    <p:sldId id="296" r:id="rId21"/>
    <p:sldId id="339" r:id="rId22"/>
    <p:sldId id="326" r:id="rId23"/>
    <p:sldId id="333" r:id="rId24"/>
    <p:sldId id="334" r:id="rId25"/>
    <p:sldId id="325" r:id="rId26"/>
    <p:sldId id="289" r:id="rId27"/>
    <p:sldId id="287" r:id="rId28"/>
    <p:sldId id="321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ỗ" initials="Đ" lastIdx="12" clrIdx="0">
    <p:extLst>
      <p:ext uri="{19B8F6BF-5375-455C-9EA6-DF929625EA0E}">
        <p15:presenceInfo xmlns:p15="http://schemas.microsoft.com/office/powerpoint/2012/main" userId="52f28f04184c96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88214" autoAdjust="0"/>
  </p:normalViewPr>
  <p:slideViewPr>
    <p:cSldViewPr snapToGrid="0">
      <p:cViewPr varScale="1">
        <p:scale>
          <a:sx n="100" d="100"/>
          <a:sy n="100" d="100"/>
        </p:scale>
        <p:origin x="99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8:32.446" idx="1">
    <p:pos x="10" y="10"/>
    <p:text>Phạm vi đề tài tập trung vào gì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9:30.412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0:09.675" idx="3">
    <p:pos x="10" y="10"/>
    <p:text>Phạm vi nền tảng nào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2:07.481" idx="6">
    <p:pos x="10" y="10"/>
    <p:text/>
    <p:extLst>
      <p:ext uri="{C676402C-5697-4E1C-873F-D02D1690AC5C}">
        <p15:threadingInfo xmlns:p15="http://schemas.microsoft.com/office/powerpoint/2012/main" timeZoneBias="-420"/>
      </p:ext>
    </p:extLst>
  </p:cm>
  <p:cm authorId="1" dt="2021-01-11T14:57:30.154" idx="7">
    <p:pos x="10" y="106"/>
    <p:text>lý do chọn nền tảng, mô hình</p:text>
    <p:extLst>
      <p:ext uri="{C676402C-5697-4E1C-873F-D02D1690AC5C}">
        <p15:threadingInfo xmlns:p15="http://schemas.microsoft.com/office/powerpoint/2012/main" timeZoneBias="-420">
          <p15:parentCm authorId="1" idx="6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8:22.780" idx="8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5:04:14.380" idx="10">
    <p:pos x="10" y="10"/>
    <p:text>quay video các kịch bản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7D1793D-2FB3-4FB5-9EF6-66C01F34B2CB}">
      <dgm:prSet custT="1"/>
      <dgm:spPr/>
      <dgm:t>
        <a:bodyPr/>
        <a:lstStyle/>
        <a:p>
          <a:pPr>
            <a:defRPr b="1"/>
          </a:pPr>
          <a:r>
            <a:rPr lang="en-US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7188E327-1DA0-4162-B4DF-0E318D3FD78E}" type="parTrans" cxnId="{6EA25EA0-8B5E-47AC-96C6-AA6EFD83D453}">
      <dgm:prSet/>
      <dgm:spPr/>
      <dgm:t>
        <a:bodyPr/>
        <a:lstStyle/>
        <a:p>
          <a:endParaRPr lang="en-US"/>
        </a:p>
      </dgm:t>
    </dgm:pt>
    <dgm:pt modelId="{08FB9DE7-234A-4794-B6F4-4BE046F83E44}" type="sibTrans" cxnId="{6EA25EA0-8B5E-47AC-96C6-AA6EFD83D453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5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4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4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5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8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4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1" presStyleCnt="4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2" presStyleCnt="5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2" presStyleCnt="8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1" presStyleCnt="4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2" presStyleCnt="4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3" presStyleCnt="5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4" presStyleCnt="8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2" presStyleCnt="4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DDA37049-CB0E-40BF-AD2A-3180B61B8FD2}" type="pres">
      <dgm:prSet presAssocID="{AB2787E4-2A8B-428D-A4AE-2B14DCFFC4E7}" presName="spaceBetweenRectangles" presStyleCnt="0"/>
      <dgm:spPr/>
    </dgm:pt>
    <dgm:pt modelId="{66DC8E18-B007-4285-8E95-5CDD4D5237DB}" type="pres">
      <dgm:prSet presAssocID="{37D1793D-2FB3-4FB5-9EF6-66C01F34B2CB}" presName="composite" presStyleCnt="0"/>
      <dgm:spPr/>
    </dgm:pt>
    <dgm:pt modelId="{FBDBEBE8-DB9E-4A15-8FC5-5982446E980F}" type="pres">
      <dgm:prSet presAssocID="{37D1793D-2FB3-4FB5-9EF6-66C01F34B2CB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69F1E7F-E248-4B5F-A7CD-F0E0177A040D}" type="pres">
      <dgm:prSet presAssocID="{37D1793D-2FB3-4FB5-9EF6-66C01F34B2CB}" presName="DropPinPlaceHolder" presStyleCnt="0"/>
      <dgm:spPr/>
    </dgm:pt>
    <dgm:pt modelId="{8A4FCA33-1D51-4F21-908B-A49E1B707EE3}" type="pres">
      <dgm:prSet presAssocID="{37D1793D-2FB3-4FB5-9EF6-66C01F34B2CB}" presName="DropPin" presStyleLbl="alignNode1" presStyleIdx="3" presStyleCnt="4"/>
      <dgm:spPr/>
    </dgm:pt>
    <dgm:pt modelId="{F7277C6D-7FD6-4F7E-866E-00073DD563A3}" type="pres">
      <dgm:prSet presAssocID="{37D1793D-2FB3-4FB5-9EF6-66C01F34B2CB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51D0771-B081-42D8-A673-09936BAA54AD}" type="pres">
      <dgm:prSet presAssocID="{37D1793D-2FB3-4FB5-9EF6-66C01F34B2CB}" presName="L2TextContainer" presStyleLbl="revTx" presStyleIdx="6" presStyleCnt="8">
        <dgm:presLayoutVars>
          <dgm:bulletEnabled val="1"/>
        </dgm:presLayoutVars>
      </dgm:prSet>
      <dgm:spPr/>
    </dgm:pt>
    <dgm:pt modelId="{F0C3E26A-E800-4662-9B68-4025ED053107}" type="pres">
      <dgm:prSet presAssocID="{37D1793D-2FB3-4FB5-9EF6-66C01F34B2CB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BE6DA257-8264-46F2-A4C1-450C4EB96F0C}" type="pres">
      <dgm:prSet presAssocID="{37D1793D-2FB3-4FB5-9EF6-66C01F34B2CB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08B2AB7-5F5F-4E32-9FBA-174B1497C9F6}" type="pres">
      <dgm:prSet presAssocID="{37D1793D-2FB3-4FB5-9EF6-66C01F34B2CB}" presName="EmptyPlaceHolder" presStyleCnt="0"/>
      <dgm:spPr/>
    </dgm:pt>
  </dgm:ptLst>
  <dgm:cxnLst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EC048D43-3915-4392-ABBE-3613D3ED0E88}" type="presOf" srcId="{37D1793D-2FB3-4FB5-9EF6-66C01F34B2CB}" destId="{F0C3E26A-E800-4662-9B68-4025ED053107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2" destOrd="0" parTransId="{45F6D312-A686-491E-95E3-EFB9640CC472}" sibTransId="{AB2787E4-2A8B-428D-A4AE-2B14DCFFC4E7}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6EA25EA0-8B5E-47AC-96C6-AA6EFD83D453}" srcId="{63085546-7C7C-4B3E-ABEB-2669F1A65FB2}" destId="{37D1793D-2FB3-4FB5-9EF6-66C01F34B2CB}" srcOrd="3" destOrd="0" parTransId="{7188E327-1DA0-4162-B4DF-0E318D3FD78E}" sibTransId="{08FB9DE7-234A-4794-B6F4-4BE046F83E44}"/>
    <dgm:cxn modelId="{CD6B6EE8-3813-4EF1-BFEC-C005A3326D63}" srcId="{63085546-7C7C-4B3E-ABEB-2669F1A65FB2}" destId="{CA6B1BA0-B2FC-48AD-8EDA-F4AAA4AF2782}" srcOrd="1" destOrd="0" parTransId="{D7D3AA07-BCB9-4212-A556-E90870FB1413}" sibTransId="{39FB540D-D808-4040-9A37-0AC474C0212F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07DA9BDD-D756-4F29-80E5-7856AC99F270}" type="presParOf" srcId="{46A6B157-7198-41C4-9D25-C4F8885F1B6F}" destId="{B744CD57-FD23-4E62-9589-4CAC57B034E9}" srcOrd="2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3" destOrd="0" presId="urn:microsoft.com/office/officeart/2017/3/layout/DropPinTimeline"/>
    <dgm:cxn modelId="{2E35C8AB-C54E-4DE6-98F2-126D8B12CA35}" type="presParOf" srcId="{46A6B157-7198-41C4-9D25-C4F8885F1B6F}" destId="{A1AE2BC4-A99C-4DD3-A84D-EB3461D18287}" srcOrd="4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9ADC03B0-BDE7-4B0E-92D9-92BC945B12C6}" type="presParOf" srcId="{46A6B157-7198-41C4-9D25-C4F8885F1B6F}" destId="{DDA37049-CB0E-40BF-AD2A-3180B61B8FD2}" srcOrd="5" destOrd="0" presId="urn:microsoft.com/office/officeart/2017/3/layout/DropPinTimeline"/>
    <dgm:cxn modelId="{CBF5D664-DF69-498C-9373-4EE3C348D312}" type="presParOf" srcId="{46A6B157-7198-41C4-9D25-C4F8885F1B6F}" destId="{66DC8E18-B007-4285-8E95-5CDD4D5237DB}" srcOrd="6" destOrd="0" presId="urn:microsoft.com/office/officeart/2017/3/layout/DropPinTimeline"/>
    <dgm:cxn modelId="{59515CFC-46C6-44EF-987E-80FDAF7F2A6E}" type="presParOf" srcId="{66DC8E18-B007-4285-8E95-5CDD4D5237DB}" destId="{FBDBEBE8-DB9E-4A15-8FC5-5982446E980F}" srcOrd="0" destOrd="0" presId="urn:microsoft.com/office/officeart/2017/3/layout/DropPinTimeline"/>
    <dgm:cxn modelId="{A5508C0D-13DB-43D6-84CD-1CE32FC94E31}" type="presParOf" srcId="{66DC8E18-B007-4285-8E95-5CDD4D5237DB}" destId="{869F1E7F-E248-4B5F-A7CD-F0E0177A040D}" srcOrd="1" destOrd="0" presId="urn:microsoft.com/office/officeart/2017/3/layout/DropPinTimeline"/>
    <dgm:cxn modelId="{A7E9D11C-7AB4-4739-A140-9924065FAEEE}" type="presParOf" srcId="{869F1E7F-E248-4B5F-A7CD-F0E0177A040D}" destId="{8A4FCA33-1D51-4F21-908B-A49E1B707EE3}" srcOrd="0" destOrd="0" presId="urn:microsoft.com/office/officeart/2017/3/layout/DropPinTimeline"/>
    <dgm:cxn modelId="{B6F23F12-4090-4BB7-9595-3816316734B7}" type="presParOf" srcId="{869F1E7F-E248-4B5F-A7CD-F0E0177A040D}" destId="{F7277C6D-7FD6-4F7E-866E-00073DD563A3}" srcOrd="1" destOrd="0" presId="urn:microsoft.com/office/officeart/2017/3/layout/DropPinTimeline"/>
    <dgm:cxn modelId="{FC7C3E82-CF03-4E1F-8598-17255023D690}" type="presParOf" srcId="{66DC8E18-B007-4285-8E95-5CDD4D5237DB}" destId="{551D0771-B081-42D8-A673-09936BAA54AD}" srcOrd="2" destOrd="0" presId="urn:microsoft.com/office/officeart/2017/3/layout/DropPinTimeline"/>
    <dgm:cxn modelId="{8C228138-889B-4536-96C4-34971A72DC0F}" type="presParOf" srcId="{66DC8E18-B007-4285-8E95-5CDD4D5237DB}" destId="{F0C3E26A-E800-4662-9B68-4025ED053107}" srcOrd="3" destOrd="0" presId="urn:microsoft.com/office/officeart/2017/3/layout/DropPinTimeline"/>
    <dgm:cxn modelId="{8E27856B-C408-4B5D-99B6-2C9B49C1EEE9}" type="presParOf" srcId="{66DC8E18-B007-4285-8E95-5CDD4D5237DB}" destId="{BE6DA257-8264-46F2-A4C1-450C4EB96F0C}" srcOrd="4" destOrd="0" presId="urn:microsoft.com/office/officeart/2017/3/layout/DropPinTimeline"/>
    <dgm:cxn modelId="{999FE5D1-3FEC-43D8-A601-A70F405B2C2C}" type="presParOf" srcId="{66DC8E18-B007-4285-8E95-5CDD4D5237DB}" destId="{E08B2AB7-5F5F-4E32-9FBA-174B1497C9F6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119188"/>
          <a:ext cx="11558354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40862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62650" y="329107"/>
          <a:ext cx="152552" cy="152552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277610" y="544068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50C56-6DC8-4C47-8DBC-4FD6B1554AA4}">
      <dsp:nvSpPr>
        <dsp:cNvPr id="0" name=""/>
        <dsp:cNvSpPr/>
      </dsp:nvSpPr>
      <dsp:spPr>
        <a:xfrm>
          <a:off x="277610" y="266700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77610" y="266700"/>
        <a:ext cx="3842191" cy="277368"/>
      </dsp:txXfrm>
    </dsp:sp>
    <dsp:sp modelId="{4F322B1B-F357-4BCD-BF34-8A0D705A1CE7}">
      <dsp:nvSpPr>
        <dsp:cNvPr id="0" name=""/>
        <dsp:cNvSpPr/>
      </dsp:nvSpPr>
      <dsp:spPr>
        <a:xfrm>
          <a:off x="138926" y="544068"/>
          <a:ext cx="0" cy="789432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13963" y="1308537"/>
          <a:ext cx="49926" cy="49926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2350436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2372224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2587184" y="1333500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36ABE-9810-4ED4-9A55-2905E7588D06}">
      <dsp:nvSpPr>
        <dsp:cNvPr id="0" name=""/>
        <dsp:cNvSpPr/>
      </dsp:nvSpPr>
      <dsp:spPr>
        <a:xfrm>
          <a:off x="2587184" y="2122932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587184" y="2122932"/>
        <a:ext cx="3842191" cy="277368"/>
      </dsp:txXfrm>
    </dsp:sp>
    <dsp:sp modelId="{4B9F5909-A57C-4893-9C8A-D5960FE9BE37}">
      <dsp:nvSpPr>
        <dsp:cNvPr id="0" name=""/>
        <dsp:cNvSpPr/>
      </dsp:nvSpPr>
      <dsp:spPr>
        <a:xfrm>
          <a:off x="2448500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2423537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4660010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4681798" y="329107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4896759" y="544068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2FC68-E1B8-4274-8090-C2C96A4CD82C}">
      <dsp:nvSpPr>
        <dsp:cNvPr id="0" name=""/>
        <dsp:cNvSpPr/>
      </dsp:nvSpPr>
      <dsp:spPr>
        <a:xfrm>
          <a:off x="4896759" y="266700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4896759" y="266700"/>
        <a:ext cx="3842191" cy="277368"/>
      </dsp:txXfrm>
    </dsp:sp>
    <dsp:sp modelId="{4F41BF23-550C-4E7F-977E-3D22E3AF7B51}">
      <dsp:nvSpPr>
        <dsp:cNvPr id="0" name=""/>
        <dsp:cNvSpPr/>
      </dsp:nvSpPr>
      <dsp:spPr>
        <a:xfrm>
          <a:off x="4758075" y="544068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4733111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FCA33-1D51-4F21-908B-A49E1B707EE3}">
      <dsp:nvSpPr>
        <dsp:cNvPr id="0" name=""/>
        <dsp:cNvSpPr/>
      </dsp:nvSpPr>
      <dsp:spPr>
        <a:xfrm rot="18900000">
          <a:off x="6969584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77C6D-7FD6-4F7E-866E-00073DD563A3}">
      <dsp:nvSpPr>
        <dsp:cNvPr id="0" name=""/>
        <dsp:cNvSpPr/>
      </dsp:nvSpPr>
      <dsp:spPr>
        <a:xfrm>
          <a:off x="6991373" y="2185340"/>
          <a:ext cx="152552" cy="1525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0771-B081-42D8-A673-09936BAA54AD}">
      <dsp:nvSpPr>
        <dsp:cNvPr id="0" name=""/>
        <dsp:cNvSpPr/>
      </dsp:nvSpPr>
      <dsp:spPr>
        <a:xfrm>
          <a:off x="7206333" y="1333500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E26A-E800-4662-9B68-4025ED053107}">
      <dsp:nvSpPr>
        <dsp:cNvPr id="0" name=""/>
        <dsp:cNvSpPr/>
      </dsp:nvSpPr>
      <dsp:spPr>
        <a:xfrm>
          <a:off x="7206333" y="2122932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7206333" y="2122932"/>
        <a:ext cx="3842191" cy="277368"/>
      </dsp:txXfrm>
    </dsp:sp>
    <dsp:sp modelId="{BE6DA257-8264-46F2-A4C1-450C4EB96F0C}">
      <dsp:nvSpPr>
        <dsp:cNvPr id="0" name=""/>
        <dsp:cNvSpPr/>
      </dsp:nvSpPr>
      <dsp:spPr>
        <a:xfrm>
          <a:off x="7067649" y="1333500"/>
          <a:ext cx="0" cy="78943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BEBE8-DB9E-4A15-8FC5-5982446E980F}">
      <dsp:nvSpPr>
        <dsp:cNvPr id="0" name=""/>
        <dsp:cNvSpPr/>
      </dsp:nvSpPr>
      <dsp:spPr>
        <a:xfrm>
          <a:off x="7042686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E3C3332-1D64-4BDC-986F-95787DA8A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1EEBCF1-7DE3-4D41-995B-CC2A01015D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1EE47-0BC8-43C1-AE65-6DD24B83007C}" type="datetime1">
              <a:rPr lang="en-US" smtClean="0"/>
              <a:t>1/27/2021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C0B897D-5C8E-4A08-9C31-D3657271B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74ABAA1-EAFA-4ABE-A090-4E1A79E18D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B1B8E-389C-4CBE-B1F8-7539CF195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02E9-1167-45CB-A49E-D5D319B080D5}" type="datetime1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D61B5-97F0-41AD-BD9B-26729EAE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4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6CFC74F-112C-496A-86BE-1461809C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0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7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2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Người dùng tương tác với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gửi signal tới Controller</a:t>
            </a:r>
          </a:p>
          <a:p>
            <a:pPr marL="171450" indent="-171450">
              <a:buFontTx/>
              <a:buChar char="-"/>
            </a:pPr>
            <a:r>
              <a:rPr lang="en-US"/>
              <a:t>Controller thực hiện xử lý và update Model</a:t>
            </a:r>
          </a:p>
          <a:p>
            <a:pPr marL="171450" indent="-171450">
              <a:buFontTx/>
              <a:buChar char="-"/>
            </a:pPr>
            <a:r>
              <a:rPr lang="en-US"/>
              <a:t>Model gửi thông báo thay đổi tới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cập nhật hiển thị và phản hồi lại cho ngươi dùng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Người dùng tương tác với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gửi signal tới Controller</a:t>
            </a:r>
          </a:p>
          <a:p>
            <a:pPr marL="171450" indent="-171450">
              <a:buFontTx/>
              <a:buChar char="-"/>
            </a:pPr>
            <a:r>
              <a:rPr lang="en-US"/>
              <a:t>Controller thực hiện xử lý và update Model</a:t>
            </a:r>
          </a:p>
          <a:p>
            <a:pPr marL="171450" indent="-171450">
              <a:buFontTx/>
              <a:buChar char="-"/>
            </a:pPr>
            <a:r>
              <a:rPr lang="en-US"/>
              <a:t>Model gửi thông báo thay đổi tới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cập nhật hiển thị và phản hồi lại cho ngươi dùng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hướng tiếp cận: kết hợp C++/QML và thuần QML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2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20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AC03DAE-2457-4546-8462-BE7BD99FC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8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7470F00-8644-4983-9B7A-D3FFBFF46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6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(VD module thuộc controller nhưng lại thực hiện chức năng của model)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F42681-7E26-424D-8046-4ABA4E665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VD duyệt audio theo ca sĩ, theo album,... , kết nối BT với điện thoại (call, music, music ...)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4BCB5F0-6ADB-427D-A67D-AA70726CD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1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2535A41-2EC8-4C2E-BF3C-7499632EC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A02C70F-DA61-4DFD-B312-02035550C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đa ph</a:t>
            </a:r>
            <a:r>
              <a:rPr lang="vi-VN"/>
              <a:t>ư</a:t>
            </a:r>
            <a:r>
              <a:rPr lang="en-US"/>
              <a:t>ơng tiện, đặc biệt là audio và video, đã, đang và sẽ luôn là một phần không thể thiếu của cuộc sống.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Trong thời đại internet phổ cập, nội dung đa ph</a:t>
            </a:r>
            <a:r>
              <a:rPr lang="vi-VN"/>
              <a:t>ư</a:t>
            </a:r>
            <a:r>
              <a:rPr lang="en-US"/>
              <a:t>ơng tiện có thể: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Dễ dàng tiếp cận ng</a:t>
            </a:r>
            <a:r>
              <a:rPr lang="vi-VN"/>
              <a:t>ư</a:t>
            </a:r>
            <a:r>
              <a:rPr lang="en-US"/>
              <a:t>ời dùng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Qua nhiều nền tảng: radio, TV, máy tính, điện thoại =&gt; ô tô,…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1F13E7E-64C7-4805-BFC3-A57CD3D17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5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33F400A-97F4-4CCE-A12F-086DF6FAF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Nhiều sinh viên không có kiến thức, thậm chí hiểu biết s</a:t>
            </a:r>
            <a:r>
              <a:rPr lang="vi-VN"/>
              <a:t>ơ</a:t>
            </a:r>
            <a:r>
              <a:rPr lang="en-US"/>
              <a:t> bộ về thiết kế phần mềm. Dẫn đến sản phẩm phát triển xong cực kì khó để sữa chữa hay mở rộng, cũng nh</a:t>
            </a:r>
            <a:r>
              <a:rPr lang="vi-VN"/>
              <a:t>ư</a:t>
            </a:r>
            <a:r>
              <a:rPr lang="en-US"/>
              <a:t> tốn nhiều thời gian đọc hiểu lại.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10 yêu cầu chức năng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Header: sync, chuẩn MPEG, layer,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39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E62-D779-40B6-86A4-BF06B1C7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11042-FBB6-4CF1-8CCB-BA1A3E5A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2085-1B54-4928-8B49-52DF8A4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D23D-03C5-4B02-A223-8F969161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C597-00F3-48E8-899F-07459D5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5BBB-AD59-4E68-A911-011D78C4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B1A15-ED8D-4B95-B608-B8FEEEE28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29F0-9412-401A-B668-48D1E436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27F-1A4B-4070-8179-98280A2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A3C7-F625-4AAC-9B6F-6F294740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4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6971A-4DF9-4D84-A142-9736193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2D886-EC57-4504-8E82-89409219A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D2CB-C80E-4741-85E3-8BEE919D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4D9B7-F18C-4427-A5B0-C137891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A95C-18EA-4345-8D31-2C66718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2916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4605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061367" y="2034925"/>
            <a:ext cx="777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2061367" y="37105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15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8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4791200" y="1074285"/>
            <a:ext cx="26096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32100" y="753125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6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5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4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413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FD0E-19D6-4FEE-9103-1300249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3A76-FD8D-40FA-9E13-AAF03E81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8920-E261-431E-B47A-2F01225A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8596-AFAA-4567-AEA8-067C9ED4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411E-708B-418B-9B3F-0E6DC24C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09600" y="5407123"/>
            <a:ext cx="10972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711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751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57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B92D-3125-408B-9356-4BBCFDD0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2DD7-5A5A-4D3B-884B-735636F7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9A22B-4B6A-4D53-B034-172A3590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1009-249F-4DB1-B8F1-D8B13B6C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A712-CEFF-4EA7-BCAA-4D3ACC1B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37C9-5BF6-4EE6-85C3-824711AA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F23F-A1A7-47E1-B697-A03AE4C44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32917-77D9-468C-A05B-EC2F7B0A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8D9BD-53AC-4D2C-B395-19492875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EC7A-758C-4D9B-B1D1-341A202F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68B1-CEBB-4712-ABC3-4A168416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5FA-EFFD-4EAF-975F-DB4E850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92D2-8722-4239-9E6F-F92BA726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A4FB2-7833-4023-B6A1-5EB2A630F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E7E38-052B-4EDD-BD0F-0535A2005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68783-7F73-4428-9904-29C39488C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0F6A2-16FB-4903-A9BF-EC121AB6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21FF9-A4DB-40C2-B1C6-37057173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DE72A-B3E4-4ABA-A67E-E18F919B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EDF4-0BBD-4236-8B39-640932E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E8654-79FA-4DDD-920A-9463AAEC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FB898-4FEF-4A20-9AC5-44103C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6789-5CB9-42F3-9330-5E877B8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CD5DE-EB90-4C31-A536-3BEF58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2FC5A-C2A3-46A4-A218-CEDF8B95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AA62-6575-41DC-9744-2A10533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D3A-838E-4DC6-93E8-6CED09EB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C21B-F951-438A-907C-17DE2ABB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4277-7F99-471A-8937-8FF5A3DF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A9BD6-0732-4D67-8E54-D765858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6F44C-E2AA-4559-A710-99E20B7B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2C485-232F-4F95-B6BB-1EDA692B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777-C637-47E6-9C6E-4B583CBB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DAE08-1C47-475E-9BD1-48FDCDCD5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91CE9-7791-4653-B7DB-DCE63558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E9939-279D-4D8A-8FD2-CE205863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86046-53F2-48A2-92BC-262180A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31D21-1F4F-432C-AF93-6CD4F18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2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8D66C-2E58-4895-B5AD-49158E50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26B1C-3414-42AA-A81D-33D284D0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674B-3955-4488-BF19-ADA79FCB9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7B34-2EB6-4A48-B8EA-A9CF1E3A7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469B-BE72-4C67-8AEC-336500F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21512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jpeg"/><Relationship Id="rId5" Type="http://schemas.openxmlformats.org/officeDocument/2006/relationships/diagramQuickStyle" Target="../diagrams/quickStyle1.xml"/><Relationship Id="rId15" Type="http://schemas.openxmlformats.org/officeDocument/2006/relationships/comments" Target="../comments/comment1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comments" Target="../comments/commen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2406D-67DF-4414-B144-167A51A62E66}"/>
              </a:ext>
            </a:extLst>
          </p:cNvPr>
          <p:cNvSpPr txBox="1"/>
          <p:nvPr/>
        </p:nvSpPr>
        <p:spPr>
          <a:xfrm>
            <a:off x="3549516" y="1363250"/>
            <a:ext cx="7599406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B467D-3183-4FCA-96BE-41D67643514B}"/>
              </a:ext>
            </a:extLst>
          </p:cNvPr>
          <p:cNvSpPr txBox="1"/>
          <p:nvPr/>
        </p:nvSpPr>
        <p:spPr>
          <a:xfrm>
            <a:off x="4510543" y="2493555"/>
            <a:ext cx="673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TRIỂN PHẦN MỀM </a:t>
            </a:r>
          </a:p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AUDIO VÀ VIDEO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5B3C-E52E-42EF-B810-3ECAC5B7B474}"/>
              </a:ext>
            </a:extLst>
          </p:cNvPr>
          <p:cNvSpPr txBox="1"/>
          <p:nvPr/>
        </p:nvSpPr>
        <p:spPr>
          <a:xfrm>
            <a:off x="3253877" y="4817710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Đỗ Trung Hiếu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2BD97-70A5-41F9-8962-164D9CE25817}"/>
              </a:ext>
            </a:extLst>
          </p:cNvPr>
          <p:cNvSpPr txBox="1"/>
          <p:nvPr/>
        </p:nvSpPr>
        <p:spPr>
          <a:xfrm>
            <a:off x="3253877" y="4140701"/>
            <a:ext cx="491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Võ Lê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DE25D-AFDF-42AD-A1B6-5ED15F957FEA}"/>
              </a:ext>
            </a:extLst>
          </p:cNvPr>
          <p:cNvSpPr txBox="1"/>
          <p:nvPr/>
        </p:nvSpPr>
        <p:spPr>
          <a:xfrm>
            <a:off x="5233412" y="6195039"/>
            <a:ext cx="20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01/2021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F99B-C7BD-45EE-BB88-808EAF10F544}"/>
              </a:ext>
            </a:extLst>
          </p:cNvPr>
          <p:cNvSpPr txBox="1"/>
          <p:nvPr/>
        </p:nvSpPr>
        <p:spPr>
          <a:xfrm>
            <a:off x="3147180" y="2491212"/>
            <a:ext cx="136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  <a:endParaRPr lang="en-US" sz="2800" b="1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2F93BEA-71BC-4C05-AE4E-02BDC956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" y="3755710"/>
            <a:ext cx="1916630" cy="184037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A882609-9628-4246-866D-1CD7A6121363}"/>
              </a:ext>
            </a:extLst>
          </p:cNvPr>
          <p:cNvSpPr txBox="1"/>
          <p:nvPr/>
        </p:nvSpPr>
        <p:spPr>
          <a:xfrm>
            <a:off x="3253877" y="5467025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K59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709CAFD-7FC0-4E9B-B076-875869514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" y="573776"/>
            <a:ext cx="1683683" cy="25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FE3D2-CC0C-4944-A914-363BF92314DF}"/>
              </a:ext>
            </a:extLst>
          </p:cNvPr>
          <p:cNvSpPr/>
          <p:nvPr/>
        </p:nvSpPr>
        <p:spPr>
          <a:xfrm>
            <a:off x="4989431" y="1308436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Giải mã MP3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8C2AB-3D3E-4A52-B9DC-2ACCFA9B42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5044" y="1770101"/>
            <a:ext cx="9562466" cy="2078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25EEC-FA29-425E-8234-1B00E95786E8}"/>
              </a:ext>
            </a:extLst>
          </p:cNvPr>
          <p:cNvSpPr txBox="1"/>
          <p:nvPr/>
        </p:nvSpPr>
        <p:spPr>
          <a:xfrm>
            <a:off x="1215044" y="4072236"/>
            <a:ext cx="5236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Xác định và trích xuất frame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Giải mã dữ liệu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Nghịch đảo lượng tử hóa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Chuyển đổi sang miền thời gian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524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72B29B-3C91-4EC9-A0E0-79D8835B25FF}"/>
              </a:ext>
            </a:extLst>
          </p:cNvPr>
          <p:cNvSpPr/>
          <p:nvPr/>
        </p:nvSpPr>
        <p:spPr>
          <a:xfrm>
            <a:off x="5020224" y="1284404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MP4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29136B-66D3-4105-9DDF-8946A5620F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54" y="1746069"/>
            <a:ext cx="3305492" cy="204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8C44E-FD28-4DB6-B1AC-95E13B7B89A9}"/>
              </a:ext>
            </a:extLst>
          </p:cNvPr>
          <p:cNvSpPr txBox="1"/>
          <p:nvPr/>
        </p:nvSpPr>
        <p:spPr>
          <a:xfrm>
            <a:off x="592166" y="3839867"/>
            <a:ext cx="11007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MPEG-4 Part 14, Phần 14 của chuẩn MPEG-4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Thường được nén với tỷ lệ 50:1 – tối đa lên đến 200:1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ISO Base Media File Format: Part 12 – chuẩn nén audio và video được áp dụng chung cho nhiều định dạng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MP4 extension: Phần mở rộng: phụ đề, thumbnail, mô tả đoạn phim,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388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39F34E-A02C-4BD7-AB65-BAE9DFD5C1DE}"/>
              </a:ext>
            </a:extLst>
          </p:cNvPr>
          <p:cNvSpPr txBox="1"/>
          <p:nvPr/>
        </p:nvSpPr>
        <p:spPr>
          <a:xfrm>
            <a:off x="197804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Qt Framework</a:t>
            </a:r>
          </a:p>
        </p:txBody>
      </p:sp>
      <p:pic>
        <p:nvPicPr>
          <p:cNvPr id="5122" name="Picture 2" descr="Qt (software) - Wikipedia">
            <a:extLst>
              <a:ext uri="{FF2B5EF4-FFF2-40B4-BE49-F238E27FC236}">
                <a16:creationId xmlns:a16="http://schemas.microsoft.com/office/drawing/2014/main" id="{6DEB3CD7-7FBC-4628-9441-C49A27B6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68" y="2516272"/>
            <a:ext cx="2038350" cy="149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ED65D9-925F-4E07-A845-1468209F8039}"/>
              </a:ext>
            </a:extLst>
          </p:cNvPr>
          <p:cNvSpPr txBox="1"/>
          <p:nvPr/>
        </p:nvSpPr>
        <p:spPr>
          <a:xfrm>
            <a:off x="5617115" y="2413337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Qt làm công cụ phát triển: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Hỗ trợ đa nền tảng: OS, RTOS,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Có phiên bản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Được sử dụng bởi cộng đồng rộng,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5D0A4-20DA-4E0C-8815-5F7DC273251B}"/>
              </a:ext>
            </a:extLst>
          </p:cNvPr>
          <p:cNvSpPr/>
          <p:nvPr/>
        </p:nvSpPr>
        <p:spPr>
          <a:xfrm>
            <a:off x="4989431" y="1308436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Đa nền tảng</a:t>
            </a:r>
          </a:p>
        </p:txBody>
      </p:sp>
    </p:spTree>
    <p:extLst>
      <p:ext uri="{BB962C8B-B14F-4D97-AF65-F5344CB8AC3E}">
        <p14:creationId xmlns:p14="http://schemas.microsoft.com/office/powerpoint/2010/main" val="322310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124" name="Picture 4" descr="Differences Among MVC, MVP, and MVVM Design Patterns">
            <a:extLst>
              <a:ext uri="{FF2B5EF4-FFF2-40B4-BE49-F238E27FC236}">
                <a16:creationId xmlns:a16="http://schemas.microsoft.com/office/drawing/2014/main" id="{55DF6A27-AEAB-4F63-A93D-7C4DEF0F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1" y="1936947"/>
            <a:ext cx="4398484" cy="24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4">
            <a:extLst>
              <a:ext uri="{FF2B5EF4-FFF2-40B4-BE49-F238E27FC236}">
                <a16:creationId xmlns:a16="http://schemas.microsoft.com/office/drawing/2014/main" id="{5456DE30-700F-465C-A015-4008C4455504}"/>
              </a:ext>
            </a:extLst>
          </p:cNvPr>
          <p:cNvSpPr txBox="1"/>
          <p:nvPr/>
        </p:nvSpPr>
        <p:spPr>
          <a:xfrm>
            <a:off x="1544017" y="46798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Mô hình MVC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C746-1AAE-4429-99A2-A1D5FD23DF0B}"/>
              </a:ext>
            </a:extLst>
          </p:cNvPr>
          <p:cNvSpPr/>
          <p:nvPr/>
        </p:nvSpPr>
        <p:spPr>
          <a:xfrm>
            <a:off x="1642453" y="1387690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Áp dụng mô hình thiết kế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3421-FB78-4736-A006-6B76593A421C}"/>
              </a:ext>
            </a:extLst>
          </p:cNvPr>
          <p:cNvSpPr txBox="1"/>
          <p:nvPr/>
        </p:nvSpPr>
        <p:spPr>
          <a:xfrm>
            <a:off x="5826665" y="1387690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Tổng quan: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Model: xử lý các tác vụ liên quan đến đọc, ghi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View: Hiển thị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Controller: Xử lý input từ người dùng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32529-8D2E-4F9B-BA23-24C111488AC0}"/>
              </a:ext>
            </a:extLst>
          </p:cNvPr>
          <p:cNvSpPr txBox="1"/>
          <p:nvPr/>
        </p:nvSpPr>
        <p:spPr>
          <a:xfrm>
            <a:off x="5826665" y="3664192"/>
            <a:ext cx="4613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MVC: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Đã ra đời lâu, có nhiều tài liệu hướng dẫn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Nhiều case study,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Bản thân đã từng tiếp xúc với MVC trong các dự án thực tập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B25B9-98CB-403A-939E-4C83C756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82" y="925593"/>
            <a:ext cx="7686635" cy="5006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D2E12-A62B-4DE7-869A-E2D0B8F24776}"/>
              </a:ext>
            </a:extLst>
          </p:cNvPr>
          <p:cNvSpPr txBox="1"/>
          <p:nvPr/>
        </p:nvSpPr>
        <p:spPr>
          <a:xfrm>
            <a:off x="5447424" y="574774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vi-VN"/>
              <a:t>ơ</a:t>
            </a:r>
            <a:r>
              <a:rPr lang="en-US"/>
              <a:t> đồ khối</a:t>
            </a:r>
          </a:p>
        </p:txBody>
      </p:sp>
    </p:spTree>
    <p:extLst>
      <p:ext uri="{BB962C8B-B14F-4D97-AF65-F5344CB8AC3E}">
        <p14:creationId xmlns:p14="http://schemas.microsoft.com/office/powerpoint/2010/main" val="308431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7FB6A65-E073-4E3C-8B31-857CDA269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2F50646-4AD2-435A-8614-EAD012EEB8B6}"/>
              </a:ext>
            </a:extLst>
          </p:cNvPr>
          <p:cNvSpPr txBox="1"/>
          <p:nvPr/>
        </p:nvSpPr>
        <p:spPr>
          <a:xfrm>
            <a:off x="474860" y="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6A11-B495-4926-80C2-CA438DAD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10" y="646331"/>
            <a:ext cx="7951180" cy="550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611C7-A98D-4CB2-BF28-976F15FF7376}"/>
              </a:ext>
            </a:extLst>
          </p:cNvPr>
          <p:cNvSpPr txBox="1"/>
          <p:nvPr/>
        </p:nvSpPr>
        <p:spPr>
          <a:xfrm>
            <a:off x="5094764" y="615146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Sequence c</a:t>
            </a:r>
            <a:r>
              <a:rPr lang="vi-VN"/>
              <a:t>ơ</a:t>
            </a:r>
            <a:r>
              <a:rPr lang="en-US"/>
              <a:t> bản</a:t>
            </a:r>
          </a:p>
        </p:txBody>
      </p:sp>
    </p:spTree>
    <p:extLst>
      <p:ext uri="{BB962C8B-B14F-4D97-AF65-F5344CB8AC3E}">
        <p14:creationId xmlns:p14="http://schemas.microsoft.com/office/powerpoint/2010/main" val="176925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7FB6A65-E073-4E3C-8B31-857CDA269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2F50646-4AD2-435A-8614-EAD012EEB8B6}"/>
              </a:ext>
            </a:extLst>
          </p:cNvPr>
          <p:cNvSpPr txBox="1"/>
          <p:nvPr/>
        </p:nvSpPr>
        <p:spPr>
          <a:xfrm>
            <a:off x="474860" y="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AF718-5DFA-455E-A2A2-C0986E4AFD9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 b="60000"/>
          <a:stretch/>
        </p:blipFill>
        <p:spPr bwMode="auto">
          <a:xfrm>
            <a:off x="3558283" y="938212"/>
            <a:ext cx="5623736" cy="55197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6CC4C8-DD7D-4C1D-8CF5-FDBD1D5F3199}"/>
              </a:ext>
            </a:extLst>
          </p:cNvPr>
          <p:cNvSpPr txBox="1"/>
          <p:nvPr/>
        </p:nvSpPr>
        <p:spPr>
          <a:xfrm>
            <a:off x="732198" y="608861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Sequence đổi chế độ lặp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CC885-19D3-40D7-A977-FCEF11EE1B01}"/>
              </a:ext>
            </a:extLst>
          </p:cNvPr>
          <p:cNvSpPr txBox="1"/>
          <p:nvPr/>
        </p:nvSpPr>
        <p:spPr>
          <a:xfrm>
            <a:off x="2616283" y="93821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Ví dụ:</a:t>
            </a:r>
          </a:p>
        </p:txBody>
      </p:sp>
    </p:spTree>
    <p:extLst>
      <p:ext uri="{BB962C8B-B14F-4D97-AF65-F5344CB8AC3E}">
        <p14:creationId xmlns:p14="http://schemas.microsoft.com/office/powerpoint/2010/main" val="208388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6FA18A5-7CD3-46A4-889B-BCAA31F79CA8}"/>
              </a:ext>
            </a:extLst>
          </p:cNvPr>
          <p:cNvSpPr txBox="1"/>
          <p:nvPr/>
        </p:nvSpPr>
        <p:spPr>
          <a:xfrm>
            <a:off x="1723868" y="1541457"/>
            <a:ext cx="9248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audio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Logic được phát triển bằng ngôn ngữ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Giao diện được phát triển bằng ngôn ngữ QML</a:t>
            </a:r>
          </a:p>
          <a:p>
            <a:pPr lvl="2"/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video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Cả logic và giao diện được phát triển bằng ngôn ngữ QML</a:t>
            </a:r>
            <a:r>
              <a:rPr lang="vi-VN" sz="2400"/>
              <a:t>.</a:t>
            </a:r>
            <a:r>
              <a:rPr lang="en-US" sz="2400"/>
              <a:t> (Do độ phức tạp cao nếu phát triển logic với C++)</a:t>
            </a:r>
          </a:p>
          <a:p>
            <a:pPr lvl="1"/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</a:t>
            </a:r>
            <a:r>
              <a:rPr lang="en-US" sz="240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Tham khảo từ Spotify, Youtube, Netflix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02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2">
            <a:extLst>
              <a:ext uri="{FF2B5EF4-FFF2-40B4-BE49-F238E27FC236}">
                <a16:creationId xmlns:a16="http://schemas.microsoft.com/office/drawing/2014/main" id="{F23332BE-BC55-4E2A-A427-BD750B9C934F}"/>
              </a:ext>
            </a:extLst>
          </p:cNvPr>
          <p:cNvSpPr txBox="1"/>
          <p:nvPr/>
        </p:nvSpPr>
        <p:spPr>
          <a:xfrm>
            <a:off x="1059661" y="1085520"/>
            <a:ext cx="666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Phương pháp kiểm thử:</a:t>
            </a:r>
            <a:endParaRPr lang="en-US" sz="2400" b="1" dirty="0"/>
          </a:p>
        </p:txBody>
      </p:sp>
      <p:sp>
        <p:nvSpPr>
          <p:cNvPr id="6" name="Hộp Văn bản 3">
            <a:extLst>
              <a:ext uri="{FF2B5EF4-FFF2-40B4-BE49-F238E27FC236}">
                <a16:creationId xmlns:a16="http://schemas.microsoft.com/office/drawing/2014/main" id="{270225BA-975B-4E35-B14E-5410D85CE9AC}"/>
              </a:ext>
            </a:extLst>
          </p:cNvPr>
          <p:cNvSpPr txBox="1"/>
          <p:nvPr/>
        </p:nvSpPr>
        <p:spPr>
          <a:xfrm>
            <a:off x="1360130" y="1547185"/>
            <a:ext cx="9623685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Black-box, kiểm thử thủ công theo kịch bản</a:t>
            </a:r>
            <a:endParaRPr lang="vi-V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So sánh với kết quả từ Groove Music và Movies &amp; TV của Microsoft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Có tổng cộng 49 kịch bản kiểm thử được thực thi, theo 10 yêu cầu chức năng</a:t>
            </a:r>
          </a:p>
        </p:txBody>
      </p:sp>
    </p:spTree>
    <p:extLst>
      <p:ext uri="{BB962C8B-B14F-4D97-AF65-F5344CB8AC3E}">
        <p14:creationId xmlns:p14="http://schemas.microsoft.com/office/powerpoint/2010/main" val="198744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3F2C7AB-B73F-4254-A7A8-D8C94608F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1F06-0F59-424F-AA64-0CB100DD9DAC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IV. Kết quả đạt đ</a:t>
            </a:r>
            <a:r>
              <a:rPr lang="vi-VN" sz="6000"/>
              <a:t>ư</a:t>
            </a:r>
            <a:r>
              <a:rPr lang="en-US" sz="6000"/>
              <a:t>ợc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7198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7DEEE-27B4-422A-888C-F01DE2BB04C5}"/>
              </a:ext>
            </a:extLst>
          </p:cNvPr>
          <p:cNvSpPr txBox="1"/>
          <p:nvPr/>
        </p:nvSpPr>
        <p:spPr>
          <a:xfrm>
            <a:off x="1979301" y="2071260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I.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B46F-7214-4D23-BCC2-D17066FB5AAC}"/>
              </a:ext>
            </a:extLst>
          </p:cNvPr>
          <p:cNvSpPr txBox="1"/>
          <p:nvPr/>
        </p:nvSpPr>
        <p:spPr>
          <a:xfrm>
            <a:off x="1979301" y="4406112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đ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A5381-BF34-459C-A4F7-2529DF8A9EB2}"/>
              </a:ext>
            </a:extLst>
          </p:cNvPr>
          <p:cNvSpPr txBox="1"/>
          <p:nvPr/>
        </p:nvSpPr>
        <p:spPr>
          <a:xfrm>
            <a:off x="1979301" y="284954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II.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87AC4-290F-4C44-9AA3-FC946F33A465}"/>
              </a:ext>
            </a:extLst>
          </p:cNvPr>
          <p:cNvSpPr txBox="1"/>
          <p:nvPr/>
        </p:nvSpPr>
        <p:spPr>
          <a:xfrm>
            <a:off x="1979301" y="3627828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III.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67B769-7450-4F05-9BE9-B14AFEBF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3" y="3101954"/>
            <a:ext cx="3500559" cy="37560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8BF19-4CDF-4646-A66A-7C798A4980F3}"/>
              </a:ext>
            </a:extLst>
          </p:cNvPr>
          <p:cNvSpPr txBox="1"/>
          <p:nvPr/>
        </p:nvSpPr>
        <p:spPr>
          <a:xfrm>
            <a:off x="1523908" y="699215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Nội dung chính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B14BC4B-8B9B-4314-BB67-8E6DA115D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D1323C2-C7E2-4FFC-BBB5-AEBC47C06C02}"/>
              </a:ext>
            </a:extLst>
          </p:cNvPr>
          <p:cNvSpPr txBox="1"/>
          <p:nvPr/>
        </p:nvSpPr>
        <p:spPr>
          <a:xfrm>
            <a:off x="1952958" y="5184396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vi-VN" sz="2800" dirty="0"/>
              <a:t> </a:t>
            </a:r>
            <a:r>
              <a:rPr lang="vi-VN" sz="2800" dirty="0" err="1"/>
              <a:t>và</a:t>
            </a:r>
            <a:r>
              <a:rPr lang="vi-VN" sz="2800" dirty="0"/>
              <a:t> </a:t>
            </a:r>
            <a:r>
              <a:rPr lang="vi-VN" sz="2800" dirty="0" err="1"/>
              <a:t>hướng</a:t>
            </a:r>
            <a:r>
              <a:rPr lang="vi-VN" sz="2800" dirty="0"/>
              <a:t> </a:t>
            </a:r>
            <a:r>
              <a:rPr lang="vi-VN" sz="2800" dirty="0" err="1"/>
              <a:t>phát</a:t>
            </a:r>
            <a:r>
              <a:rPr lang="vi-VN" sz="2800" dirty="0"/>
              <a:t> </a:t>
            </a:r>
            <a:r>
              <a:rPr lang="vi-VN" sz="2800" dirty="0" err="1"/>
              <a:t>triển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8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EA52C6-471D-44D0-8DD2-36D38E6E5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2C88127-F647-41A5-B70F-EC6135EC78B1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2">
            <a:extLst>
              <a:ext uri="{FF2B5EF4-FFF2-40B4-BE49-F238E27FC236}">
                <a16:creationId xmlns:a16="http://schemas.microsoft.com/office/drawing/2014/main" id="{C0FCC154-2A54-45AA-83A1-E06780EA0FA2}"/>
              </a:ext>
            </a:extLst>
          </p:cNvPr>
          <p:cNvSpPr txBox="1"/>
          <p:nvPr/>
        </p:nvSpPr>
        <p:spPr>
          <a:xfrm>
            <a:off x="971829" y="1068456"/>
            <a:ext cx="580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err="1"/>
              <a:t>Kết</a:t>
            </a:r>
            <a:r>
              <a:rPr lang="en-US" sz="2400" b="1"/>
              <a:t> quả kiểm thử:</a:t>
            </a:r>
            <a:endParaRPr lang="en-US" sz="2400" b="1" dirty="0"/>
          </a:p>
        </p:txBody>
      </p:sp>
      <p:sp>
        <p:nvSpPr>
          <p:cNvPr id="8" name="Hộp Văn bản 3">
            <a:extLst>
              <a:ext uri="{FF2B5EF4-FFF2-40B4-BE49-F238E27FC236}">
                <a16:creationId xmlns:a16="http://schemas.microsoft.com/office/drawing/2014/main" id="{E841EED8-54BC-47DA-9DFC-121605F8BFD3}"/>
              </a:ext>
            </a:extLst>
          </p:cNvPr>
          <p:cNvSpPr txBox="1"/>
          <p:nvPr/>
        </p:nvSpPr>
        <p:spPr>
          <a:xfrm>
            <a:off x="1284157" y="1530121"/>
            <a:ext cx="9623685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Các tính năng phát và điều khiển audio, video đạt 45/49 kịch bản kiểm thử - đạt 91.8%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9/10 yêu cầu chức năng hoàn thiện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1/10 yêu cầu chưa hoàn thiện: Hiển thị thời lượng: 4/16 kịch bản thất bại</a:t>
            </a:r>
          </a:p>
        </p:txBody>
      </p:sp>
    </p:spTree>
    <p:extLst>
      <p:ext uri="{BB962C8B-B14F-4D97-AF65-F5344CB8AC3E}">
        <p14:creationId xmlns:p14="http://schemas.microsoft.com/office/powerpoint/2010/main" val="160944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ACBE4-0D07-4D5A-891E-E982D07395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72" y="1644173"/>
            <a:ext cx="7188855" cy="4128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4">
            <a:extLst>
              <a:ext uri="{FF2B5EF4-FFF2-40B4-BE49-F238E27FC236}">
                <a16:creationId xmlns:a16="http://schemas.microsoft.com/office/drawing/2014/main" id="{5CD49517-D3F4-4C54-BDA6-2B97582F2240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68042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FFA919-2767-4BB5-9079-CBCD2480B0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173919"/>
            <a:ext cx="5580376" cy="3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4F70E-1CA8-436B-9E03-A0C50CF4A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" y="2173920"/>
            <a:ext cx="5580376" cy="31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488BE307-87CF-4B04-89A1-94DF1C1334C7}"/>
              </a:ext>
            </a:extLst>
          </p:cNvPr>
          <p:cNvSpPr txBox="1"/>
          <p:nvPr/>
        </p:nvSpPr>
        <p:spPr>
          <a:xfrm>
            <a:off x="164504" y="537875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sp>
        <p:nvSpPr>
          <p:cNvPr id="14" name="Hộp Văn bản 2">
            <a:extLst>
              <a:ext uri="{FF2B5EF4-FFF2-40B4-BE49-F238E27FC236}">
                <a16:creationId xmlns:a16="http://schemas.microsoft.com/office/drawing/2014/main" id="{EBEDDB5D-743C-406E-9DC5-4675C0F60C29}"/>
              </a:ext>
            </a:extLst>
          </p:cNvPr>
          <p:cNvSpPr txBox="1"/>
          <p:nvPr/>
        </p:nvSpPr>
        <p:spPr>
          <a:xfrm>
            <a:off x="6339520" y="534676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39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A7E8-63B7-41D1-94BA-88C628EBA6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" y="2535870"/>
            <a:ext cx="5580380" cy="3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B4064-8614-4782-A3CD-2598F5F08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535871"/>
            <a:ext cx="5580380" cy="31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2">
            <a:extLst>
              <a:ext uri="{FF2B5EF4-FFF2-40B4-BE49-F238E27FC236}">
                <a16:creationId xmlns:a16="http://schemas.microsoft.com/office/drawing/2014/main" id="{05072589-2625-45FF-8404-5641B05526DA}"/>
              </a:ext>
            </a:extLst>
          </p:cNvPr>
          <p:cNvSpPr txBox="1"/>
          <p:nvPr/>
        </p:nvSpPr>
        <p:spPr>
          <a:xfrm>
            <a:off x="164504" y="574070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12" name="Hộp Văn bản 2">
            <a:extLst>
              <a:ext uri="{FF2B5EF4-FFF2-40B4-BE49-F238E27FC236}">
                <a16:creationId xmlns:a16="http://schemas.microsoft.com/office/drawing/2014/main" id="{5AD738FA-3C4C-42C9-9944-E0A850131FD4}"/>
              </a:ext>
            </a:extLst>
          </p:cNvPr>
          <p:cNvSpPr txBox="1"/>
          <p:nvPr/>
        </p:nvSpPr>
        <p:spPr>
          <a:xfrm>
            <a:off x="6339520" y="570871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13D1706-1C85-4557-AA96-5433BDF2A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22C15-90DE-4B94-A41F-02F2FC9EAB24}"/>
              </a:ext>
            </a:extLst>
          </p:cNvPr>
          <p:cNvSpPr txBox="1"/>
          <p:nvPr/>
        </p:nvSpPr>
        <p:spPr>
          <a:xfrm>
            <a:off x="1071072" y="2983044"/>
            <a:ext cx="10587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V. Kết </a:t>
            </a:r>
            <a:r>
              <a:rPr lang="vi-VN" sz="6000"/>
              <a:t>luận và </a:t>
            </a:r>
            <a:endParaRPr lang="en-US" sz="6000"/>
          </a:p>
          <a:p>
            <a:r>
              <a:rPr lang="vi-VN" sz="6000"/>
              <a:t>hướng phát triển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883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C8FEBF-14E2-4068-90FA-3F8E31D3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335493" y="455139"/>
            <a:ext cx="3311646" cy="24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45FF4-828E-4969-B767-9F7DC862F30B}"/>
              </a:ext>
            </a:extLst>
          </p:cNvPr>
          <p:cNvSpPr txBox="1"/>
          <p:nvPr/>
        </p:nvSpPr>
        <p:spPr>
          <a:xfrm>
            <a:off x="1523908" y="699215"/>
            <a:ext cx="842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0926E-1358-49FE-A450-39FF3548B810}"/>
              </a:ext>
            </a:extLst>
          </p:cNvPr>
          <p:cNvSpPr/>
          <p:nvPr/>
        </p:nvSpPr>
        <p:spPr>
          <a:xfrm>
            <a:off x="1314044" y="1578031"/>
            <a:ext cx="9529547" cy="556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Công </a:t>
            </a:r>
            <a:r>
              <a:rPr lang="vi-VN" sz="2400" b="1" dirty="0" err="1"/>
              <a:t>việc</a:t>
            </a:r>
            <a:r>
              <a:rPr lang="vi-VN" sz="2400" b="1" dirty="0"/>
              <a:t> </a:t>
            </a:r>
            <a:r>
              <a:rPr lang="vi-VN" sz="2400" b="1" dirty="0" err="1"/>
              <a:t>đã</a:t>
            </a:r>
            <a:r>
              <a:rPr lang="vi-VN" sz="2400" b="1" dirty="0"/>
              <a:t> </a:t>
            </a:r>
            <a:r>
              <a:rPr lang="vi-VN" sz="2400" b="1" dirty="0" err="1"/>
              <a:t>thực</a:t>
            </a:r>
            <a:r>
              <a:rPr lang="vi-VN" sz="2400" b="1" dirty="0"/>
              <a:t> </a:t>
            </a:r>
            <a:r>
              <a:rPr lang="vi-VN" sz="2400" b="1" err="1"/>
              <a:t>hiện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Nắm được hiểu biết cơ bản về MP3, MP4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Phân tích yêu cầu, phát triển và kiểm thử ứng dụng với 9/10 yêu cầu hoàn thiện, 45/49 kịch bản thành công, đạt 91.8%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/>
              <a:t>Những điều chưa đạt: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Vẫn còn yêu cầu chưa được hoàn thiện: Hiển thị thời lượng chưa chính xác – 4/16 kịch bản thất bại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Mã nguồn chưa thực sự tuân thủ MVC, một số module còn thực hiện chức năng của module khác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9C51C6F-A45C-4EB4-9A74-EBF70C610C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687" y="6333000"/>
            <a:ext cx="685676" cy="5250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2754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38BB7-4425-4621-AF75-D06EF735D62E}"/>
              </a:ext>
            </a:extLst>
          </p:cNvPr>
          <p:cNvSpPr txBox="1"/>
          <p:nvPr/>
        </p:nvSpPr>
        <p:spPr>
          <a:xfrm>
            <a:off x="1523908" y="699215"/>
            <a:ext cx="846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D7266F-37F5-4530-8976-8C278C0E4A42}"/>
              </a:ext>
            </a:extLst>
          </p:cNvPr>
          <p:cNvSpPr/>
          <p:nvPr/>
        </p:nvSpPr>
        <p:spPr>
          <a:xfrm>
            <a:off x="1523908" y="1680854"/>
            <a:ext cx="10091032" cy="4455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Hư</a:t>
            </a:r>
            <a:r>
              <a:rPr lang="en-US" sz="2400" b="1" dirty="0" err="1"/>
              <a:t>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r>
              <a:rPr lang="vi-VN" sz="2400" b="1" dirty="0"/>
              <a:t> đề </a:t>
            </a:r>
            <a:r>
              <a:rPr lang="vi-VN" sz="2400" b="1"/>
              <a:t>tài: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điều tra nguyên nhân lỗi và hoàn thiện yêu cầu chức năng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cải thiện giao diện của ứng dụng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Bổ sung thêm các tính năng khác: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Duyệt theo album, ca sĩ,...,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Kết nối Bluetooth với điện thoại: call, message,...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Triển khai sang các nền tảng khác: Linux – Ubuntu, Pi, Android,...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AutoShape 2" descr="Káº¿t quáº£ hÃ¬nh áº£nh cho ios icon">
            <a:extLst>
              <a:ext uri="{FF2B5EF4-FFF2-40B4-BE49-F238E27FC236}">
                <a16:creationId xmlns:a16="http://schemas.microsoft.com/office/drawing/2014/main" id="{5D9162B7-4850-4C95-B4C4-9DF01DB7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799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44F5156-A8F5-4DF3-96D2-710DD5CAA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824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FA43C22-016E-4A54-B29C-EA58BF0D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A1DC5E5-EC1D-41CE-8841-252468E1D849}"/>
              </a:ext>
            </a:extLst>
          </p:cNvPr>
          <p:cNvSpPr txBox="1"/>
          <p:nvPr/>
        </p:nvSpPr>
        <p:spPr>
          <a:xfrm>
            <a:off x="2505855" y="261810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err="1"/>
              <a:t>Tài</a:t>
            </a:r>
            <a:r>
              <a:rPr lang="vi-VN" sz="3600" b="1" dirty="0"/>
              <a:t> </a:t>
            </a:r>
            <a:r>
              <a:rPr lang="vi-VN" sz="3600" b="1" dirty="0" err="1"/>
              <a:t>liệu</a:t>
            </a:r>
            <a:r>
              <a:rPr lang="vi-VN" sz="3600" b="1" dirty="0"/>
              <a:t> tham </a:t>
            </a:r>
            <a:r>
              <a:rPr lang="vi-VN" sz="3600" b="1" dirty="0" err="1"/>
              <a:t>khảo</a:t>
            </a:r>
            <a:endParaRPr lang="en-US" sz="36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BE9138-33F9-4AE5-9578-C1F63D8E02A5}"/>
              </a:ext>
            </a:extLst>
          </p:cNvPr>
          <p:cNvSpPr txBox="1"/>
          <p:nvPr/>
        </p:nvSpPr>
        <p:spPr>
          <a:xfrm>
            <a:off x="1126760" y="1154242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</a:t>
            </a:r>
            <a:r>
              <a:rPr lang="en-US" sz="2400"/>
              <a:t>] https://doc.qt.io/qt-5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5816D6E-A9F2-4522-A1F3-F17EB435887F}"/>
              </a:ext>
            </a:extLst>
          </p:cNvPr>
          <p:cNvSpPr txBox="1"/>
          <p:nvPr/>
        </p:nvSpPr>
        <p:spPr>
          <a:xfrm>
            <a:off x="2505855" y="3407476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Mã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ứng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endParaRPr lang="en-US" sz="3600" b="1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BE07D27-873C-44E1-AFAC-8273CB8163C3}"/>
              </a:ext>
            </a:extLst>
          </p:cNvPr>
          <p:cNvSpPr/>
          <p:nvPr/>
        </p:nvSpPr>
        <p:spPr>
          <a:xfrm>
            <a:off x="3418824" y="433392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https://github.com/dotrunghieu96/datn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7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1795849" y="1756895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  <a:latin typeface="+mn-lt"/>
              </a:rPr>
              <a:t>Cảm 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ơ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n mọi ng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ư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ời đã theo dõi!</a:t>
            </a:r>
            <a:endParaRPr sz="6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58" name="Picture 14" descr="Káº¿t quáº£ hÃ¬nh áº£nh cho firework icon">
            <a:extLst>
              <a:ext uri="{FF2B5EF4-FFF2-40B4-BE49-F238E27FC236}">
                <a16:creationId xmlns:a16="http://schemas.microsoft.com/office/drawing/2014/main" id="{82CC2095-972B-41B2-9595-86C580AF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6" y="4031567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Káº¿t quáº£ hÃ¬nh áº£nh cho firework icon">
            <a:extLst>
              <a:ext uri="{FF2B5EF4-FFF2-40B4-BE49-F238E27FC236}">
                <a16:creationId xmlns:a16="http://schemas.microsoft.com/office/drawing/2014/main" id="{5DCD95EE-54E9-4110-B4BF-C2EA746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62" y="2251502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Káº¿t quáº£ hÃ¬nh áº£nh cho firework icon">
            <a:extLst>
              <a:ext uri="{FF2B5EF4-FFF2-40B4-BE49-F238E27FC236}">
                <a16:creationId xmlns:a16="http://schemas.microsoft.com/office/drawing/2014/main" id="{D8BE5325-1632-4AA4-B788-368B0745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59" y="4179760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Káº¿t quáº£ hÃ¬nh áº£nh cho firework icon">
            <a:extLst>
              <a:ext uri="{FF2B5EF4-FFF2-40B4-BE49-F238E27FC236}">
                <a16:creationId xmlns:a16="http://schemas.microsoft.com/office/drawing/2014/main" id="{87BA73EE-C2FE-4B90-B141-B109F11B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00" y="4062880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Káº¿t quáº£ hÃ¬nh áº£nh cho firework icon">
            <a:extLst>
              <a:ext uri="{FF2B5EF4-FFF2-40B4-BE49-F238E27FC236}">
                <a16:creationId xmlns:a16="http://schemas.microsoft.com/office/drawing/2014/main" id="{2FCAC7E5-C13A-4299-8696-DE149560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458" y="4386404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Káº¿t quáº£ hÃ¬nh áº£nh cho firework icon">
            <a:extLst>
              <a:ext uri="{FF2B5EF4-FFF2-40B4-BE49-F238E27FC236}">
                <a16:creationId xmlns:a16="http://schemas.microsoft.com/office/drawing/2014/main" id="{493D6C48-7320-4ECB-8DC0-F09D3039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6" y="1958596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E6C0260-72A5-46DB-ABDA-1F74CFC03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88B64-45EF-4430-BF89-4F1945410DF5}"/>
              </a:ext>
            </a:extLst>
          </p:cNvPr>
          <p:cNvSpPr txBox="1"/>
          <p:nvPr/>
        </p:nvSpPr>
        <p:spPr>
          <a:xfrm>
            <a:off x="1071072" y="2983044"/>
            <a:ext cx="8507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PHẦN I. </a:t>
            </a:r>
            <a:r>
              <a:rPr lang="en-US" sz="6000" dirty="0" err="1"/>
              <a:t>Đặt</a:t>
            </a:r>
            <a:r>
              <a:rPr lang="en-US" sz="6000" dirty="0"/>
              <a:t> </a:t>
            </a:r>
            <a:r>
              <a:rPr lang="en-US" sz="6000" dirty="0" err="1"/>
              <a:t>vấn</a:t>
            </a:r>
            <a:r>
              <a:rPr lang="en-US" sz="6000" dirty="0"/>
              <a:t> </a:t>
            </a:r>
            <a:r>
              <a:rPr lang="en-US" sz="6000" dirty="0" err="1"/>
              <a:t>đề</a:t>
            </a:r>
            <a:endParaRPr lang="en-US" sz="6000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9B43142-416E-4AB0-BEE7-F95F46533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327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BA9C6C7-C4D5-4120-9366-FD54947F69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2466" y="6333125"/>
            <a:ext cx="347584" cy="5250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</a:t>
            </a:fld>
            <a:endParaRPr lang="en" dirty="0"/>
          </a:p>
        </p:txBody>
      </p:sp>
      <p:graphicFrame>
        <p:nvGraphicFramePr>
          <p:cNvPr id="14" name="Diagram 13" descr="Placeholder Timeline&#10;">
            <a:extLst>
              <a:ext uri="{FF2B5EF4-FFF2-40B4-BE49-F238E27FC236}">
                <a16:creationId xmlns:a16="http://schemas.microsoft.com/office/drawing/2014/main" id="{75174F26-73D1-48EA-87CF-EC3B71B84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63130"/>
              </p:ext>
            </p:extLst>
          </p:nvPr>
        </p:nvGraphicFramePr>
        <p:xfrm>
          <a:off x="316823" y="3429000"/>
          <a:ext cx="11558354" cy="266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8D9F3572-FB6F-4F30-B211-E8F1B7D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19" y="3429000"/>
            <a:ext cx="1225190" cy="9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A3AB1A-7C68-46A5-A758-0CF0CD79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68" y="5261562"/>
            <a:ext cx="106680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F63F54B-E323-497E-94D3-675914A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94" y="2780436"/>
            <a:ext cx="1225190" cy="147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8A90E4-BADD-4254-A8C3-52D5C0E3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45" y="3091703"/>
            <a:ext cx="1884309" cy="125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D96D544-5F65-4B9D-855B-2C4A690E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54" y="5072327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395597-DB82-42D1-81FA-A8D3EAC4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06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vies, music, videos icon - Free download on Iconfinder">
            <a:extLst>
              <a:ext uri="{FF2B5EF4-FFF2-40B4-BE49-F238E27FC236}">
                <a16:creationId xmlns:a16="http://schemas.microsoft.com/office/drawing/2014/main" id="{AAB9CA61-4C70-47CD-8360-488E35A8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3A9A855-CCA2-4E2F-9E88-38F97DFA4D7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err="1"/>
              <a:t>Phần</a:t>
            </a:r>
            <a:r>
              <a:rPr lang="en-US" sz="3600" b="1"/>
              <a:t> I. Đặt vấn đề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536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B452E4C-1343-46DD-B653-ED106781F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65E7D-D387-486F-A80D-3ABE27CB205E}"/>
              </a:ext>
            </a:extLst>
          </p:cNvPr>
          <p:cNvSpPr txBox="1"/>
          <p:nvPr/>
        </p:nvSpPr>
        <p:spPr>
          <a:xfrm>
            <a:off x="1071072" y="2983044"/>
            <a:ext cx="1000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II. Mục tiêu của đề tài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4546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941C5D3-9E72-46A5-AD8A-CB0B81AB6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026" name="Picture 2" descr="Solved - Question - How to change icons in Windows 8 | Windows 8 Help Forums">
            <a:extLst>
              <a:ext uri="{FF2B5EF4-FFF2-40B4-BE49-F238E27FC236}">
                <a16:creationId xmlns:a16="http://schemas.microsoft.com/office/drawing/2014/main" id="{38127E91-C3E8-479F-BDF7-68F1D764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1" y="2776537"/>
            <a:ext cx="18002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icon PNG and SVG Vector Free Download">
            <a:extLst>
              <a:ext uri="{FF2B5EF4-FFF2-40B4-BE49-F238E27FC236}">
                <a16:creationId xmlns:a16="http://schemas.microsoft.com/office/drawing/2014/main" id="{1B02F814-B6E1-4A4A-A2C8-DA49371C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6" y="2819399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FE53F2-2387-411E-89F3-1DC3B87E5C4D}"/>
              </a:ext>
            </a:extLst>
          </p:cNvPr>
          <p:cNvSpPr txBox="1"/>
          <p:nvPr/>
        </p:nvSpPr>
        <p:spPr>
          <a:xfrm>
            <a:off x="1175027" y="1425972"/>
            <a:ext cx="9841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Tìm hiểu về chuẩn nén audio MP3 và chuẩn nén video MP4, </a:t>
            </a:r>
          </a:p>
          <a:p>
            <a:pPr algn="ctr"/>
            <a:r>
              <a:rPr lang="en-US" sz="2400"/>
              <a:t>là 2 định dạng phổ biến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A66E0AD-8265-483A-BDDB-C8E0F4035A9E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998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C3A106-7E13-4457-A364-01720BB31433}"/>
              </a:ext>
            </a:extLst>
          </p:cNvPr>
          <p:cNvSpPr txBox="1"/>
          <p:nvPr/>
        </p:nvSpPr>
        <p:spPr>
          <a:xfrm>
            <a:off x="1025662" y="1257984"/>
            <a:ext cx="4613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Phát triển ứng dụng phát Audio và Video trên môi trường Windows, có thể port qua các nền tảng khác sau này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E4FDA-2942-463B-A638-FBCCC3B9C3DE}"/>
              </a:ext>
            </a:extLst>
          </p:cNvPr>
          <p:cNvSpPr txBox="1"/>
          <p:nvPr/>
        </p:nvSpPr>
        <p:spPr>
          <a:xfrm>
            <a:off x="1025661" y="2204848"/>
            <a:ext cx="62459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Ứng dụng cung cấp các chức năng:</a:t>
            </a:r>
          </a:p>
          <a:p>
            <a:r>
              <a:rPr lang="en-US" b="1"/>
              <a:t>Phát Audio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meta-data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thời lượng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diện: dừng, tiếp tục, chuyển bài, chọn vị trí,...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Thay đổi chế độ lặp lại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nội dung phát gần nhất và tự động tải ở lần khởi động tiếp theo</a:t>
            </a:r>
          </a:p>
          <a:p>
            <a:r>
              <a:rPr lang="en-US" b="1"/>
              <a:t>Phát Video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tên và thời lượng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2 file gần nhất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E3D25E-B846-4B14-A7D5-0C8234ED5C6D}"/>
              </a:ext>
            </a:extLst>
          </p:cNvPr>
          <p:cNvGrpSpPr/>
          <p:nvPr/>
        </p:nvGrpSpPr>
        <p:grpSpPr>
          <a:xfrm>
            <a:off x="7148986" y="761810"/>
            <a:ext cx="4623913" cy="4247317"/>
            <a:chOff x="6419818" y="1133285"/>
            <a:chExt cx="5029232" cy="4619625"/>
          </a:xfrm>
        </p:grpSpPr>
        <p:pic>
          <p:nvPicPr>
            <p:cNvPr id="3078" name="Picture 6" descr="Home | Windows Blog">
              <a:extLst>
                <a:ext uri="{FF2B5EF4-FFF2-40B4-BE49-F238E27FC236}">
                  <a16:creationId xmlns:a16="http://schemas.microsoft.com/office/drawing/2014/main" id="{FF1CC34D-7EB8-4DE2-982E-90F454F47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589" y="3276410"/>
              <a:ext cx="4709908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ABA31B7-76D3-4813-8BC5-6AA8CDEF1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2059" y="113328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ovies, music, videos icon - Free download on Iconfinder">
              <a:extLst>
                <a:ext uri="{FF2B5EF4-FFF2-40B4-BE49-F238E27FC236}">
                  <a16:creationId xmlns:a16="http://schemas.microsoft.com/office/drawing/2014/main" id="{9C5A3E4F-F6A8-4EBF-8B41-573C4B13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818" y="123630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7861AD-2684-4CD0-A8D6-5AD03F5C3270}"/>
                </a:ext>
              </a:extLst>
            </p:cNvPr>
            <p:cNvCxnSpPr/>
            <p:nvPr/>
          </p:nvCxnSpPr>
          <p:spPr>
            <a:xfrm>
              <a:off x="6553204" y="3429000"/>
              <a:ext cx="489584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3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B2E5968-2285-4FD6-B028-18C029D26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926F-5BC0-40A2-A650-A94922FDC878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III. Giải pháp thực hiện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92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3C0A3-9EC0-43DA-B4B7-76C96A2ED6BB}"/>
              </a:ext>
            </a:extLst>
          </p:cNvPr>
          <p:cNvSpPr/>
          <p:nvPr/>
        </p:nvSpPr>
        <p:spPr>
          <a:xfrm>
            <a:off x="4526964" y="1353162"/>
            <a:ext cx="3076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frame MP3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19634-734E-4C8F-9ABB-FFAABA6256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166" y="2101352"/>
            <a:ext cx="11007668" cy="646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93DF84-6035-4092-91BC-E1BD2D0F049C}"/>
              </a:ext>
            </a:extLst>
          </p:cNvPr>
          <p:cNvSpPr txBox="1"/>
          <p:nvPr/>
        </p:nvSpPr>
        <p:spPr>
          <a:xfrm>
            <a:off x="561372" y="3078934"/>
            <a:ext cx="11007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MPEG-1 Layer III, lớp thứ 3 của chuẩn MPEG-1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Dữ liệu được lược bỏ các âm thành ngoài ngưỡng nghe của tai người kết hợp với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Thường được nén với tỷ lệ 12:1 – bitrate 1,44 Mbps PCM -&gt; 128 kbps MP3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Cấu thành bởi các frame, mỗi frame: 1152 mẫu, dài 26ms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Header chứa thông tin về frame (vd: 12 bit sync 1111 1111 1111 để xác định điểm bắt đầu)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CRC dùng để check lỗi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Side Information chứa thông tin giải mã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Main Data chứa dữ liệu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Ancillary Data chứa điểm xác định frame tiếp theo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5878</TotalTime>
  <Words>1568</Words>
  <Application>Microsoft Office PowerPoint</Application>
  <PresentationFormat>Widescreen</PresentationFormat>
  <Paragraphs>222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Roboto Slab</vt:lpstr>
      <vt:lpstr>Source Sans Pro</vt:lpstr>
      <vt:lpstr>Wingdings</vt:lpstr>
      <vt:lpstr>Office Theme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mọi người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Đỗ Trung Hiếu</cp:lastModifiedBy>
  <cp:revision>260</cp:revision>
  <dcterms:created xsi:type="dcterms:W3CDTF">2018-06-03T08:51:05Z</dcterms:created>
  <dcterms:modified xsi:type="dcterms:W3CDTF">2021-01-27T16:06:56Z</dcterms:modified>
</cp:coreProperties>
</file>